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4"/>
  </p:sldMasterIdLst>
  <p:notesMasterIdLst>
    <p:notesMasterId r:id="rId13"/>
  </p:notesMasterIdLst>
  <p:handoutMasterIdLst>
    <p:handoutMasterId r:id="rId14"/>
  </p:handoutMasterIdLst>
  <p:sldIdLst>
    <p:sldId id="258" r:id="rId5"/>
    <p:sldId id="277" r:id="rId6"/>
    <p:sldId id="289" r:id="rId7"/>
    <p:sldId id="279" r:id="rId8"/>
    <p:sldId id="287" r:id="rId9"/>
    <p:sldId id="286" r:id="rId10"/>
    <p:sldId id="285" r:id="rId11"/>
    <p:sldId id="288" r:id="rId12"/>
  </p:sldIdLst>
  <p:sldSz cx="12192000" cy="6858000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4EE8BD-8E2F-A74F-0F2E-880178C6A459}" name="Simon Thurston" initials="ST" userId="S::simon.thurston@rotorualc.nz::13fc0af4-ea49-49e0-a8b5-7dba5c5e9266" providerId="AD"/>
  <p188:author id="{4662E8C2-9383-EBA7-3400-7CFBCB5C8B87}" name="Kim Smith" initials="KS" userId="S::kim.smith@rotorualc.nz::79a72646-1895-4df1-afc8-99802b0619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Cawte" initials="VC" lastIdx="5" clrIdx="0">
    <p:extLst>
      <p:ext uri="{19B8F6BF-5375-455C-9EA6-DF929625EA0E}">
        <p15:presenceInfo xmlns:p15="http://schemas.microsoft.com/office/powerpoint/2012/main" userId="S-1-5-21-19228943-1117135802-622671684-19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51E"/>
    <a:srgbClr val="00594F"/>
    <a:srgbClr val="1C7894"/>
    <a:srgbClr val="006687"/>
    <a:srgbClr val="017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277D9-7D4D-4896-980D-08566DB4D2AD}" v="67" dt="2024-02-07T22:05:01.169"/>
    <p1510:client id="{53767B85-FD68-28CC-462A-5A7029F436DF}" v="1" dt="2024-02-07T21:37:55.612"/>
    <p1510:client id="{96A58664-AA67-72DE-E876-0BF673984992}" v="293" dt="2024-02-07T20:32:57.812"/>
    <p1510:client id="{DA166890-729A-92DD-4CCB-69E53BA373CD}" v="51" dt="2024-02-08T19:43:48.645"/>
    <p1510:client id="{FC485293-9840-4A31-BA67-AFB1AFAE57DB}" v="4" dt="2024-02-08T03:24:56.147"/>
    <p1510:client id="{FDAF786D-B3D8-46FF-98B7-88174F04FD03}" v="141" dt="2024-02-07T19:56:08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1C06-E3F9-488A-B27A-ACFAE35A7CB1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3BBD-0916-4B29-BB4B-6642D46B98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1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7B49-964C-4C4C-86BD-A4AE8FDF7E7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A6EE-2FD9-4B4E-B5F0-0986D77C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/>
              <a:t>Introuduce yourself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/>
              <a:t>Team has been moving at pase, started early last year, process is much shorter than usual plan change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/>
              <a:t>Purpose of this presentation is an update to you of where we are at in the process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A6EE-2FD9-4B4E-B5F0-0986D77C0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A6EE-2FD9-4B4E-B5F0-0986D77C0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A6EE-2FD9-4B4E-B5F0-0986D77C0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/>
              <a:t>Greater</a:t>
            </a:r>
            <a:r>
              <a:rPr lang="mi-NZ" baseline="0"/>
              <a:t> supply and choice – growing population, idenfitied shortfall, a shift in the types of homes that people wanted to live 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/>
              <a:t>Shift from 3-4 bedrooms to 1-2 bedrom homes – shortfall for these types of homes.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/>
              <a:t>Barrier to update in the market and smaller types of homes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baseline="0"/>
              <a:t>Focus on the existing urban environment – more effieicent use of infrastructure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A6EE-2FD9-4B4E-B5F0-0986D77C0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mi-NZ"/>
              <a:t>Acknowleding</a:t>
            </a:r>
            <a:r>
              <a:rPr lang="mi-NZ" baseline="0"/>
              <a:t> feedbck around barriers for iwi and whanau to develop papakainga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mi-NZ" baseline="0"/>
              <a:t>Recognising that papakianga is more than just housing, it can have other activities, such as gathering halls. Broaden up the defintiion of papakainga to accomidate for that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mi-NZ" baseline="0"/>
              <a:t>Quick wins for the papakainga provisions to help encourage papakainga on the ground</a:t>
            </a:r>
            <a:endParaRPr lang="en-NZ"/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A6EE-2FD9-4B4E-B5F0-0986D77C0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A6EE-2FD9-4B4E-B5F0-0986D77C0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3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5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F9CE-70BB-0946-A3DE-8F9F1A38ECE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9A3A-2DA1-054C-9319-367E5D59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39EC-1B58-A746-8C8B-B61765F3C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454" y="4772302"/>
            <a:ext cx="5651865" cy="915438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latin typeface="Rotorua Display Alpha" pitchFamily="2" charset="0"/>
              </a:rPr>
              <a:t>Plan Change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8B4DC-B9E7-824B-85DE-E99039D1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0166" y="5859448"/>
            <a:ext cx="6755153" cy="572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 smtClean="0">
                <a:latin typeface="Gotham Book"/>
              </a:rPr>
              <a:t>Development of Papakāinga Provisions </a:t>
            </a:r>
            <a:endParaRPr lang="en-US" dirty="0">
              <a:latin typeface="Gotham Book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E4A4DC-9F2B-5743-9326-968B52CBB8E5}"/>
              </a:ext>
            </a:extLst>
          </p:cNvPr>
          <p:cNvCxnSpPr/>
          <p:nvPr/>
        </p:nvCxnSpPr>
        <p:spPr>
          <a:xfrm>
            <a:off x="6337112" y="4772302"/>
            <a:ext cx="505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04" y="1642221"/>
            <a:ext cx="2044367" cy="28973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E4A4DC-9F2B-5743-9326-968B52CBB8E5}"/>
              </a:ext>
            </a:extLst>
          </p:cNvPr>
          <p:cNvCxnSpPr/>
          <p:nvPr/>
        </p:nvCxnSpPr>
        <p:spPr>
          <a:xfrm>
            <a:off x="6390668" y="5687740"/>
            <a:ext cx="505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39EC-1B58-A746-8C8B-B61765F3C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915" y="613228"/>
            <a:ext cx="5651865" cy="915438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latin typeface="Rotorua Display Alpha"/>
              </a:rPr>
              <a:t>OUTLINE</a:t>
            </a:r>
            <a:endParaRPr lang="en-US" sz="5200">
              <a:latin typeface="Rotorua Display Alpha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E4A4DC-9F2B-5743-9326-968B52CBB8E5}"/>
              </a:ext>
            </a:extLst>
          </p:cNvPr>
          <p:cNvCxnSpPr/>
          <p:nvPr/>
        </p:nvCxnSpPr>
        <p:spPr>
          <a:xfrm>
            <a:off x="895878" y="1528666"/>
            <a:ext cx="505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D9DFABD-EE3D-2C45-8567-F5B042D5D9B9}"/>
              </a:ext>
            </a:extLst>
          </p:cNvPr>
          <p:cNvSpPr txBox="1">
            <a:spLocks/>
          </p:cNvSpPr>
          <p:nvPr/>
        </p:nvSpPr>
        <p:spPr>
          <a:xfrm>
            <a:off x="826209" y="1984086"/>
            <a:ext cx="8275749" cy="370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otham Book"/>
              </a:rPr>
              <a:t>FDS &amp; Demand </a:t>
            </a:r>
            <a:r>
              <a:rPr lang="en-US" dirty="0">
                <a:latin typeface="Gotham Book"/>
              </a:rPr>
              <a:t>for P</a:t>
            </a:r>
            <a:r>
              <a:rPr lang="en-US" dirty="0" smtClean="0">
                <a:latin typeface="Gotham Book"/>
              </a:rPr>
              <a:t>apakāinga</a:t>
            </a:r>
            <a:endParaRPr lang="en-US" dirty="0">
              <a:latin typeface="Gotham Book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otham Book"/>
              </a:rPr>
              <a:t>Plan Change 9 Purpose and Overview</a:t>
            </a:r>
            <a:endParaRPr lang="en-US" dirty="0">
              <a:latin typeface="Gotham Book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otham Book"/>
              </a:rPr>
              <a:t>Previous rule framework prior to recent plan change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otham Book"/>
              </a:rPr>
              <a:t>How we sought to better enable papakāinga?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otham Book"/>
              </a:rPr>
              <a:t>The development process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otham Book"/>
              </a:rPr>
              <a:t>Lessons and learnings?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Gotham Book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Gotham Book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8339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7647" y="9634"/>
            <a:ext cx="12276372" cy="6997700"/>
          </a:xfrm>
          <a:prstGeom prst="rect">
            <a:avLst/>
          </a:prstGeom>
          <a:solidFill>
            <a:srgbClr val="1C78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NZ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9DFABD-EE3D-2C45-8567-F5B042D5D9B9}"/>
              </a:ext>
            </a:extLst>
          </p:cNvPr>
          <p:cNvSpPr txBox="1">
            <a:spLocks/>
          </p:cNvSpPr>
          <p:nvPr/>
        </p:nvSpPr>
        <p:spPr>
          <a:xfrm>
            <a:off x="5506475" y="1926586"/>
            <a:ext cx="6136359" cy="379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C880C92-EF5F-44A1-A682-34E481E8005B}"/>
              </a:ext>
            </a:extLst>
          </p:cNvPr>
          <p:cNvSpPr txBox="1">
            <a:spLocks/>
          </p:cNvSpPr>
          <p:nvPr/>
        </p:nvSpPr>
        <p:spPr>
          <a:xfrm>
            <a:off x="549166" y="2049188"/>
            <a:ext cx="6136359" cy="379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US" sz="3200" b="1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algn="l"/>
            <a:endParaRPr lang="en-US" sz="320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>
              <a:solidFill>
                <a:schemeClr val="bg1"/>
              </a:solidFill>
              <a:latin typeface="Gotham Book" panose="0200060404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062949-FFEB-3D06-9B98-3F9307031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388" y="1078963"/>
            <a:ext cx="11303446" cy="89352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Rotorua Display Alpha"/>
              </a:rPr>
              <a:t/>
            </a:r>
            <a:br>
              <a:rPr lang="en-US">
                <a:solidFill>
                  <a:schemeClr val="bg1"/>
                </a:solidFill>
                <a:latin typeface="Rotorua Display Alpha"/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6D481C-0B27-F8D1-E224-57AAFFAE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21" y="11403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E1BA9C-89AB-1BF5-30F6-CAB9A55912AF}"/>
              </a:ext>
            </a:extLst>
          </p:cNvPr>
          <p:cNvSpPr txBox="1">
            <a:spLocks/>
          </p:cNvSpPr>
          <p:nvPr/>
        </p:nvSpPr>
        <p:spPr>
          <a:xfrm>
            <a:off x="1682665" y="-128167"/>
            <a:ext cx="7647619" cy="915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>
              <a:solidFill>
                <a:schemeClr val="bg1"/>
              </a:solidFill>
              <a:latin typeface="Rotorua Display Alph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7207A3-B6C7-36B5-FD2A-3ACC3A97AC63}"/>
              </a:ext>
            </a:extLst>
          </p:cNvPr>
          <p:cNvSpPr txBox="1"/>
          <p:nvPr/>
        </p:nvSpPr>
        <p:spPr>
          <a:xfrm>
            <a:off x="47647" y="797016"/>
            <a:ext cx="516708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am Light"/>
                <a:cs typeface="Calibri Light"/>
              </a:rPr>
              <a:t>Enhance water quality/ restore the </a:t>
            </a:r>
            <a:r>
              <a:rPr lang="en-US" dirty="0" err="1">
                <a:solidFill>
                  <a:schemeClr val="bg1"/>
                </a:solidFill>
                <a:latin typeface="Gotham Light"/>
                <a:cs typeface="Calibri Light"/>
              </a:rPr>
              <a:t>awa</a:t>
            </a:r>
            <a:endParaRPr lang="en-US" dirty="0">
              <a:solidFill>
                <a:schemeClr val="bg1"/>
              </a:solidFill>
              <a:latin typeface="Gotham Light"/>
              <a:cs typeface="Calibri Ligh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8E1BA9C-89AB-1BF5-30F6-CAB9A55912AF}"/>
              </a:ext>
            </a:extLst>
          </p:cNvPr>
          <p:cNvSpPr txBox="1">
            <a:spLocks/>
          </p:cNvSpPr>
          <p:nvPr/>
        </p:nvSpPr>
        <p:spPr>
          <a:xfrm>
            <a:off x="736600" y="-106938"/>
            <a:ext cx="11453079" cy="915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Rotorua Display Alpha"/>
              </a:rPr>
              <a:t>FDS ENGAGEMENT - DEMAND FOR </a:t>
            </a:r>
            <a:r>
              <a:rPr lang="en-US" sz="4000" b="1" dirty="0" smtClean="0">
                <a:solidFill>
                  <a:schemeClr val="bg1"/>
                </a:solidFill>
                <a:latin typeface="Rotorua Display Alpha" pitchFamily="2" charset="0"/>
                <a:cs typeface="Calibri Light"/>
              </a:rPr>
              <a:t>PAPAKĀINGA</a:t>
            </a:r>
            <a:endParaRPr lang="en-US" sz="4000" dirty="0">
              <a:solidFill>
                <a:schemeClr val="bg1"/>
              </a:solidFill>
              <a:latin typeface="Rotorua Display Alpha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162B91-94C4-3FCE-5CC0-F46C3F76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18" y="797016"/>
            <a:ext cx="5505187" cy="618542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A6E455-FF50-3446-42F3-427816E09790}"/>
              </a:ext>
            </a:extLst>
          </p:cNvPr>
          <p:cNvCxnSpPr/>
          <p:nvPr/>
        </p:nvCxnSpPr>
        <p:spPr>
          <a:xfrm>
            <a:off x="4961788" y="1254059"/>
            <a:ext cx="1581732" cy="77986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B730CD0-2243-5ED5-3F65-79627C3238CC}"/>
              </a:ext>
            </a:extLst>
          </p:cNvPr>
          <p:cNvSpPr txBox="1"/>
          <p:nvPr/>
        </p:nvSpPr>
        <p:spPr>
          <a:xfrm>
            <a:off x="48126" y="1792769"/>
            <a:ext cx="298969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otham Light"/>
                <a:cs typeface="Calibri Light"/>
              </a:rPr>
              <a:t>Revitalize City Centre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31554A-E56E-A66C-56D5-814A923557E0}"/>
              </a:ext>
            </a:extLst>
          </p:cNvPr>
          <p:cNvCxnSpPr/>
          <p:nvPr/>
        </p:nvCxnSpPr>
        <p:spPr>
          <a:xfrm>
            <a:off x="2858332" y="2091360"/>
            <a:ext cx="3631368" cy="79810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3B0A37-1F93-BF4D-C1ED-C7BF8C4E97C9}"/>
              </a:ext>
            </a:extLst>
          </p:cNvPr>
          <p:cNvSpPr txBox="1"/>
          <p:nvPr/>
        </p:nvSpPr>
        <p:spPr>
          <a:xfrm>
            <a:off x="10175676" y="2122364"/>
            <a:ext cx="201400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Gotham Light"/>
                <a:cs typeface="Calibri Light"/>
              </a:rPr>
              <a:t>Potential for papakāinga development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31554A-E56E-A66C-56D5-814A923557E0}"/>
              </a:ext>
            </a:extLst>
          </p:cNvPr>
          <p:cNvCxnSpPr/>
          <p:nvPr/>
        </p:nvCxnSpPr>
        <p:spPr>
          <a:xfrm flipH="1" flipV="1">
            <a:off x="6256096" y="2476550"/>
            <a:ext cx="3905939" cy="28631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131554A-E56E-A66C-56D5-814A923557E0}"/>
              </a:ext>
            </a:extLst>
          </p:cNvPr>
          <p:cNvCxnSpPr/>
          <p:nvPr/>
        </p:nvCxnSpPr>
        <p:spPr>
          <a:xfrm flipH="1" flipV="1">
            <a:off x="7309875" y="2304970"/>
            <a:ext cx="2795910" cy="18544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131554A-E56E-A66C-56D5-814A923557E0}"/>
              </a:ext>
            </a:extLst>
          </p:cNvPr>
          <p:cNvCxnSpPr/>
          <p:nvPr/>
        </p:nvCxnSpPr>
        <p:spPr>
          <a:xfrm flipH="1" flipV="1">
            <a:off x="8255001" y="1980888"/>
            <a:ext cx="1743754" cy="24047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31554A-E56E-A66C-56D5-814A923557E0}"/>
              </a:ext>
            </a:extLst>
          </p:cNvPr>
          <p:cNvCxnSpPr/>
          <p:nvPr/>
        </p:nvCxnSpPr>
        <p:spPr>
          <a:xfrm flipH="1">
            <a:off x="5905407" y="2924594"/>
            <a:ext cx="4245748" cy="100531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FC9A888-3901-6553-0142-628839FEA1D1}"/>
              </a:ext>
            </a:extLst>
          </p:cNvPr>
          <p:cNvSpPr txBox="1"/>
          <p:nvPr/>
        </p:nvSpPr>
        <p:spPr>
          <a:xfrm>
            <a:off x="82630" y="2716025"/>
            <a:ext cx="262368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otham Light"/>
                <a:cs typeface="Calibri Light"/>
              </a:rPr>
              <a:t>Retain heights and character of cultural villages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84C8ADD-6E2C-1CC7-DBFA-236D9D203BBB}"/>
              </a:ext>
            </a:extLst>
          </p:cNvPr>
          <p:cNvCxnSpPr/>
          <p:nvPr/>
        </p:nvCxnSpPr>
        <p:spPr>
          <a:xfrm flipV="1">
            <a:off x="2757589" y="3088026"/>
            <a:ext cx="3637928" cy="20293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0312853-5D88-A2F0-6F21-AEAEDFF0C157}"/>
              </a:ext>
            </a:extLst>
          </p:cNvPr>
          <p:cNvSpPr txBox="1"/>
          <p:nvPr/>
        </p:nvSpPr>
        <p:spPr>
          <a:xfrm>
            <a:off x="9569607" y="3428851"/>
            <a:ext cx="23642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otham Light"/>
                <a:cs typeface="Calibri Light"/>
              </a:rPr>
              <a:t>Investigate opportunities to relocate heavy industry away from </a:t>
            </a:r>
            <a:r>
              <a:rPr lang="en-US" dirty="0" err="1">
                <a:solidFill>
                  <a:schemeClr val="bg1"/>
                </a:solidFill>
                <a:latin typeface="Gotham Light"/>
                <a:cs typeface="Calibri Light"/>
              </a:rPr>
              <a:t>Ngapuna</a:t>
            </a:r>
            <a:endParaRPr lang="en-US" dirty="0">
              <a:solidFill>
                <a:schemeClr val="bg1"/>
              </a:solidFill>
              <a:latin typeface="Gotham Light"/>
              <a:cs typeface="Calibri Light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4C8ADD-6E2C-1CC7-DBFA-236D9D203BBB}"/>
              </a:ext>
            </a:extLst>
          </p:cNvPr>
          <p:cNvCxnSpPr/>
          <p:nvPr/>
        </p:nvCxnSpPr>
        <p:spPr>
          <a:xfrm flipH="1" flipV="1">
            <a:off x="6845790" y="2889469"/>
            <a:ext cx="2695710" cy="123803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7F91DF1-6870-1230-9227-58C1EF3E59E8}"/>
              </a:ext>
            </a:extLst>
          </p:cNvPr>
          <p:cNvSpPr txBox="1"/>
          <p:nvPr/>
        </p:nvSpPr>
        <p:spPr>
          <a:xfrm>
            <a:off x="458843" y="4174138"/>
            <a:ext cx="3191946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Gotham Light"/>
                <a:cs typeface="Calibri Light"/>
              </a:rPr>
              <a:t>Desire for people to return to </a:t>
            </a:r>
            <a:r>
              <a:rPr lang="en-US" sz="2000" b="1" dirty="0" err="1">
                <a:solidFill>
                  <a:schemeClr val="bg1"/>
                </a:solidFill>
                <a:latin typeface="Gotham Light"/>
                <a:cs typeface="Calibri Light"/>
              </a:rPr>
              <a:t>Tarawera</a:t>
            </a:r>
            <a:r>
              <a:rPr lang="en-US" sz="2000" b="1" dirty="0">
                <a:solidFill>
                  <a:schemeClr val="bg1"/>
                </a:solidFill>
                <a:latin typeface="Gotham Light"/>
                <a:cs typeface="Calibri Light"/>
              </a:rPr>
              <a:t> –support papakāinga development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84C8ADD-6E2C-1CC7-DBFA-236D9D203BBB}"/>
              </a:ext>
            </a:extLst>
          </p:cNvPr>
          <p:cNvCxnSpPr/>
          <p:nvPr/>
        </p:nvCxnSpPr>
        <p:spPr>
          <a:xfrm flipV="1">
            <a:off x="3880668" y="3099372"/>
            <a:ext cx="3760031" cy="15030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4C8382C-0ED0-2231-5414-FF637384925C}"/>
              </a:ext>
            </a:extLst>
          </p:cNvPr>
          <p:cNvSpPr txBox="1"/>
          <p:nvPr/>
        </p:nvSpPr>
        <p:spPr>
          <a:xfrm>
            <a:off x="78398" y="5936094"/>
            <a:ext cx="395433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Gotham Light"/>
                <a:cs typeface="Calibri Light"/>
              </a:rPr>
              <a:t>Council support for servicing rural areas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84C8ADD-6E2C-1CC7-DBFA-236D9D203BBB}"/>
              </a:ext>
            </a:extLst>
          </p:cNvPr>
          <p:cNvCxnSpPr/>
          <p:nvPr/>
        </p:nvCxnSpPr>
        <p:spPr>
          <a:xfrm flipV="1">
            <a:off x="4248392" y="4812626"/>
            <a:ext cx="2078294" cy="11481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0" grpId="0"/>
      <p:bldP spid="62" grpId="0"/>
      <p:bldP spid="66" grpId="0"/>
      <p:bldP spid="72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1989F6-DC09-BD49-8FF8-8C7D782A4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606" y="613228"/>
            <a:ext cx="5651865" cy="915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5200">
                <a:latin typeface="Rotorua Display Alpha" pitchFamily="2" charset="0"/>
              </a:rPr>
              <a:t>Purpose of PC9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F6D430-4FFA-D940-91D3-CA3ACDED4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3901" y="1509639"/>
            <a:ext cx="4319452" cy="57202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>
                <a:latin typeface="Gotham Book" panose="02000604040000020004" pitchFamily="2" charset="0"/>
              </a:rPr>
              <a:t>Plan Change 9 – Housing for Everyone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1B8C70-3821-8E46-B716-5873390F00F9}"/>
              </a:ext>
            </a:extLst>
          </p:cNvPr>
          <p:cNvCxnSpPr/>
          <p:nvPr/>
        </p:nvCxnSpPr>
        <p:spPr>
          <a:xfrm>
            <a:off x="6373569" y="2084716"/>
            <a:ext cx="505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23269" r="49202" b="23036"/>
          <a:stretch/>
        </p:blipFill>
        <p:spPr>
          <a:xfrm>
            <a:off x="-20097" y="0"/>
            <a:ext cx="5814841" cy="6858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D9DFABD-EE3D-2C45-8567-F5B042D5D9B9}"/>
              </a:ext>
            </a:extLst>
          </p:cNvPr>
          <p:cNvSpPr txBox="1">
            <a:spLocks/>
          </p:cNvSpPr>
          <p:nvPr/>
        </p:nvSpPr>
        <p:spPr>
          <a:xfrm>
            <a:off x="6300688" y="2722943"/>
            <a:ext cx="4998676" cy="3244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/>
              </a:rPr>
              <a:t>Enable greater housing supply and choice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/>
              </a:rPr>
              <a:t>Amend current District Plan rules that have been seen as a barrier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/>
              </a:rPr>
              <a:t>Efficient use existing urban environment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9" b="2703"/>
          <a:stretch/>
        </p:blipFill>
        <p:spPr bwMode="auto">
          <a:xfrm>
            <a:off x="196374" y="93945"/>
            <a:ext cx="58169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Rotorua Display Alpha" pitchFamily="2" charset="0"/>
              </a:rPr>
              <a:t>Previous rule framework</a:t>
            </a:r>
            <a:endParaRPr lang="en-NZ" dirty="0">
              <a:latin typeface="Rotorua Display Alph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Operative district plan (2016) considered enabling (by Council planners) for papakāinga development.</a:t>
            </a:r>
          </a:p>
          <a:p>
            <a:r>
              <a:rPr lang="en-NZ" dirty="0" smtClean="0"/>
              <a:t>Since operative, level of development anticipated had not been realised.</a:t>
            </a:r>
          </a:p>
          <a:p>
            <a:r>
              <a:rPr lang="en-NZ" dirty="0" smtClean="0"/>
              <a:t>Previous government had urged Council to review papakāinga provisions as part of IPI to incorporate MDRS.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90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NZ" dirty="0" smtClean="0">
                <a:latin typeface="Rotorua Display Alpha" pitchFamily="2" charset="0"/>
              </a:rPr>
              <a:t>The development process</a:t>
            </a:r>
            <a:endParaRPr lang="en-NZ" dirty="0">
              <a:latin typeface="Rotorua Display Alph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33488"/>
            <a:ext cx="11671300" cy="5497512"/>
          </a:xfrm>
        </p:spPr>
        <p:txBody>
          <a:bodyPr>
            <a:normAutofit/>
          </a:bodyPr>
          <a:lstStyle/>
          <a:p>
            <a:r>
              <a:rPr lang="en-NZ" dirty="0" smtClean="0"/>
              <a:t>Engaged support of experienced consultants</a:t>
            </a:r>
          </a:p>
          <a:p>
            <a:r>
              <a:rPr lang="en-NZ" dirty="0" smtClean="0"/>
              <a:t>Established a Mana Whenua Papakāinga Working group </a:t>
            </a:r>
            <a:r>
              <a:rPr lang="en-NZ" dirty="0" smtClean="0"/>
              <a:t>-changes </a:t>
            </a:r>
            <a:r>
              <a:rPr lang="en-NZ" dirty="0" smtClean="0"/>
              <a:t>to provisions led by </a:t>
            </a:r>
            <a:r>
              <a:rPr lang="en-NZ" dirty="0"/>
              <a:t>&amp;</a:t>
            </a:r>
            <a:r>
              <a:rPr lang="en-NZ" dirty="0" smtClean="0"/>
              <a:t> endorsed by Mana Whenua:</a:t>
            </a:r>
          </a:p>
          <a:p>
            <a:pPr marL="1171575" indent="-457200"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rgbClr val="20E51E"/>
                </a:solidFill>
              </a:rPr>
              <a:t>What has worked well?</a:t>
            </a:r>
          </a:p>
          <a:p>
            <a:pPr marL="1171575" indent="-457200"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rgbClr val="20E51E"/>
                </a:solidFill>
              </a:rPr>
              <a:t>What hasn’t worked?</a:t>
            </a:r>
          </a:p>
          <a:p>
            <a:pPr marL="1171575" indent="-457200">
              <a:buFont typeface="Courier New" panose="02070309020205020404" pitchFamily="49" charset="0"/>
              <a:buChar char="o"/>
            </a:pPr>
            <a:r>
              <a:rPr lang="en-NZ" dirty="0" smtClean="0">
                <a:solidFill>
                  <a:srgbClr val="20E51E"/>
                </a:solidFill>
              </a:rPr>
              <a:t>Why have we not seen the level of development anticipated?</a:t>
            </a:r>
          </a:p>
          <a:p>
            <a:r>
              <a:rPr lang="en-NZ" dirty="0" smtClean="0"/>
              <a:t>Develop </a:t>
            </a:r>
            <a:r>
              <a:rPr lang="en-NZ" dirty="0"/>
              <a:t>&amp;</a:t>
            </a:r>
            <a:r>
              <a:rPr lang="en-NZ" dirty="0" smtClean="0"/>
              <a:t> workshop issues </a:t>
            </a:r>
            <a:r>
              <a:rPr lang="en-NZ" dirty="0"/>
              <a:t>&amp;</a:t>
            </a:r>
            <a:r>
              <a:rPr lang="en-NZ" dirty="0" smtClean="0"/>
              <a:t> options paper</a:t>
            </a:r>
          </a:p>
          <a:p>
            <a:r>
              <a:rPr lang="en-NZ" dirty="0" smtClean="0"/>
              <a:t>Develop new district plan rules </a:t>
            </a:r>
            <a:r>
              <a:rPr lang="en-NZ" dirty="0"/>
              <a:t>&amp;</a:t>
            </a:r>
            <a:r>
              <a:rPr lang="en-NZ" dirty="0" smtClean="0"/>
              <a:t> planning framework</a:t>
            </a:r>
          </a:p>
          <a:p>
            <a:r>
              <a:rPr lang="en-NZ" dirty="0" smtClean="0"/>
              <a:t>Review </a:t>
            </a:r>
            <a:r>
              <a:rPr lang="en-NZ" dirty="0"/>
              <a:t>&amp;</a:t>
            </a:r>
            <a:r>
              <a:rPr lang="en-NZ" dirty="0" smtClean="0"/>
              <a:t> analysis of submissions/further submissions</a:t>
            </a:r>
          </a:p>
        </p:txBody>
      </p:sp>
    </p:spTree>
    <p:extLst>
      <p:ext uri="{BB962C8B-B14F-4D97-AF65-F5344CB8AC3E}">
        <p14:creationId xmlns:p14="http://schemas.microsoft.com/office/powerpoint/2010/main" val="11881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1989F6-DC09-BD49-8FF8-8C7D782A4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606" y="1070947"/>
            <a:ext cx="5651865" cy="915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5200">
                <a:latin typeface="Rotorua Display Alpha" pitchFamily="2" charset="0"/>
              </a:rPr>
              <a:t>Enabling Papakāinga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1B8C70-3821-8E46-B716-5873390F00F9}"/>
              </a:ext>
            </a:extLst>
          </p:cNvPr>
          <p:cNvCxnSpPr/>
          <p:nvPr/>
        </p:nvCxnSpPr>
        <p:spPr>
          <a:xfrm>
            <a:off x="6373569" y="1986385"/>
            <a:ext cx="50596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t="23269" r="49202" b="23036"/>
          <a:stretch/>
        </p:blipFill>
        <p:spPr>
          <a:xfrm>
            <a:off x="-20097" y="0"/>
            <a:ext cx="5814841" cy="6858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D9DFABD-EE3D-2C45-8567-F5B042D5D9B9}"/>
              </a:ext>
            </a:extLst>
          </p:cNvPr>
          <p:cNvSpPr txBox="1">
            <a:spLocks/>
          </p:cNvSpPr>
          <p:nvPr/>
        </p:nvSpPr>
        <p:spPr>
          <a:xfrm>
            <a:off x="6294438" y="2469275"/>
            <a:ext cx="4998676" cy="3244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/>
              </a:rPr>
              <a:t>Removing the requirement for Papakāinga to be adjacent to </a:t>
            </a:r>
            <a:r>
              <a:rPr lang="en-US" dirty="0" smtClean="0">
                <a:latin typeface="Gotham Book"/>
              </a:rPr>
              <a:t>Marae</a:t>
            </a:r>
            <a:endParaRPr lang="en-US" dirty="0">
              <a:latin typeface="Gotham Book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/>
              </a:rPr>
              <a:t>More enabling density </a:t>
            </a:r>
            <a:r>
              <a:rPr lang="en-US" dirty="0" smtClean="0">
                <a:latin typeface="Gotham Book"/>
              </a:rPr>
              <a:t>standards (rural)</a:t>
            </a:r>
            <a:endParaRPr lang="en-US" dirty="0">
              <a:latin typeface="Gotham Book" panose="02000604040000020004" pitchFamily="2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2" charset="0"/>
              </a:rPr>
              <a:t>More enabling for non-residential activities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431"/>
          <a:stretch/>
        </p:blipFill>
        <p:spPr>
          <a:xfrm>
            <a:off x="-58995" y="0"/>
            <a:ext cx="584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Rotorua Display Alpha" pitchFamily="2" charset="0"/>
              </a:rPr>
              <a:t>Lessons and Learnings</a:t>
            </a:r>
            <a:endParaRPr lang="en-NZ" dirty="0">
              <a:latin typeface="Rotorua Display Alph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Council’s role in enabling papakāinga small part of the puzzle</a:t>
            </a:r>
          </a:p>
          <a:p>
            <a:r>
              <a:rPr lang="en-NZ" dirty="0" smtClean="0"/>
              <a:t>Critical to have support &amp; endorsement from Mana Whenua.</a:t>
            </a:r>
          </a:p>
          <a:p>
            <a:r>
              <a:rPr lang="en-NZ" dirty="0" smtClean="0"/>
              <a:t>Acknowledge unique constraints of the district.</a:t>
            </a:r>
          </a:p>
          <a:p>
            <a:r>
              <a:rPr lang="en-NZ" dirty="0" smtClean="0"/>
              <a:t>Internal &amp; external stakeholders are key to success.</a:t>
            </a:r>
          </a:p>
          <a:p>
            <a:r>
              <a:rPr lang="en-NZ" dirty="0" smtClean="0"/>
              <a:t>Development of “Rotorua focussed” Papakāinga Toolkit to assist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67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RMSDIP" val="DIP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575AD6818234D9C0C14120E3C0E8C" ma:contentTypeVersion="19" ma:contentTypeDescription="Create a new document." ma:contentTypeScope="" ma:versionID="f6bc718b06433bd1ede8b9136d2c46e8">
  <xsd:schema xmlns:xsd="http://www.w3.org/2001/XMLSchema" xmlns:xs="http://www.w3.org/2001/XMLSchema" xmlns:p="http://schemas.microsoft.com/office/2006/metadata/properties" xmlns:ns2="08480c88-6b0f-48b2-90d9-b9eb24bf9899" xmlns:ns3="24e1954a-9e1d-4c87-8137-d1766a68eca6" targetNamespace="http://schemas.microsoft.com/office/2006/metadata/properties" ma:root="true" ma:fieldsID="399dc44dd48db576868f7d6af3a5911c" ns2:_="" ns3:_="">
    <xsd:import namespace="08480c88-6b0f-48b2-90d9-b9eb24bf9899"/>
    <xsd:import namespace="24e1954a-9e1d-4c87-8137-d1766a68e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80c88-6b0f-48b2-90d9-b9eb24bf9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bb615-de83-45e2-8a90-d89675245c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description="Please provide a brief description of what is contained in this folder (if necessary)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1954a-9e1d-4c87-8137-d1766a68e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630d8b-5156-43cb-938d-34a0d127705a}" ma:internalName="TaxCatchAll" ma:showField="CatchAllData" ma:web="24e1954a-9e1d-4c87-8137-d1766a68ec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80c88-6b0f-48b2-90d9-b9eb24bf9899">
      <Terms xmlns="http://schemas.microsoft.com/office/infopath/2007/PartnerControls"/>
    </lcf76f155ced4ddcb4097134ff3c332f>
    <TaxCatchAll xmlns="24e1954a-9e1d-4c87-8137-d1766a68eca6" xsi:nil="true"/>
    <Notes xmlns="08480c88-6b0f-48b2-90d9-b9eb24bf9899" xsi:nil="true"/>
  </documentManagement>
</p:properties>
</file>

<file path=customXml/itemProps1.xml><?xml version="1.0" encoding="utf-8"?>
<ds:datastoreItem xmlns:ds="http://schemas.openxmlformats.org/officeDocument/2006/customXml" ds:itemID="{57F4BBF3-2808-4C81-BF20-1E906AF52CD4}"/>
</file>

<file path=customXml/itemProps2.xml><?xml version="1.0" encoding="utf-8"?>
<ds:datastoreItem xmlns:ds="http://schemas.openxmlformats.org/officeDocument/2006/customXml" ds:itemID="{B2D41BBF-BA73-41EA-991D-1E6D37AB40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BF72A-16FE-4736-B1ED-C3CCA15B894E}">
  <ds:schemaRefs>
    <ds:schemaRef ds:uri="http://purl.org/dc/terms/"/>
    <ds:schemaRef ds:uri="http://purl.org/dc/dcmitype/"/>
    <ds:schemaRef ds:uri="http://schemas.microsoft.com/office/2006/documentManagement/types"/>
    <ds:schemaRef ds:uri="b262698a-6a9b-4bf0-bb0d-0e2f4ab6a497"/>
    <ds:schemaRef ds:uri="http://purl.org/dc/elements/1.1/"/>
    <ds:schemaRef ds:uri="http://schemas.microsoft.com/office/infopath/2007/PartnerControls"/>
    <ds:schemaRef ds:uri="cb93e452-4684-4933-aa81-54149b38c510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484</Words>
  <Application>Microsoft Office PowerPoint</Application>
  <PresentationFormat>Widescreen</PresentationFormat>
  <Paragraphs>66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Gotham Book</vt:lpstr>
      <vt:lpstr>Gotham Light</vt:lpstr>
      <vt:lpstr>Rotorua Display Alpha</vt:lpstr>
      <vt:lpstr>Times New Roman</vt:lpstr>
      <vt:lpstr>Office Theme</vt:lpstr>
      <vt:lpstr>Plan Change 9</vt:lpstr>
      <vt:lpstr>OUTLINE</vt:lpstr>
      <vt:lpstr> </vt:lpstr>
      <vt:lpstr>Purpose of PC9</vt:lpstr>
      <vt:lpstr>Previous rule framework</vt:lpstr>
      <vt:lpstr>The development process</vt:lpstr>
      <vt:lpstr>Enabling Papakāinga </vt:lpstr>
      <vt:lpstr>Lessons and Learnings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TITLE/HEADING</dc:title>
  <dc:creator>Redspot</dc:creator>
  <cp:lastModifiedBy>Simon Thurston</cp:lastModifiedBy>
  <cp:revision>19</cp:revision>
  <cp:lastPrinted>2023-05-02T20:57:46Z</cp:lastPrinted>
  <dcterms:created xsi:type="dcterms:W3CDTF">2022-04-04T23:36:19Z</dcterms:created>
  <dcterms:modified xsi:type="dcterms:W3CDTF">2024-06-10T22:57:59Z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0x01010041FAF03F35F93346B4ED5AB6DB50C6FC</vt:lpwstr>
  </property>
  <property fmtid="{D5CDD505-2E9C-101B-9397-08002B2CF9AE}" pid="3" name="MediaServiceImageTags">
    <vt:lpwstr/>
  </property>
</Properties>
</file>